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8" r:id="rId3"/>
    <p:sldId id="260" r:id="rId4"/>
    <p:sldId id="270" r:id="rId5"/>
    <p:sldId id="265" r:id="rId6"/>
    <p:sldId id="272" r:id="rId7"/>
    <p:sldId id="269" r:id="rId8"/>
    <p:sldId id="271" r:id="rId9"/>
    <p:sldId id="273" r:id="rId10"/>
    <p:sldId id="274" r:id="rId11"/>
    <p:sldId id="276" r:id="rId12"/>
    <p:sldId id="277" r:id="rId13"/>
    <p:sldId id="259" r:id="rId14"/>
    <p:sldId id="262" r:id="rId15"/>
    <p:sldId id="263" r:id="rId16"/>
    <p:sldId id="264" r:id="rId17"/>
    <p:sldId id="27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85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04BBBF-4C40-174C-9019-C9906121424E}" type="datetimeFigureOut">
              <a:rPr lang="en-US" smtClean="0"/>
              <a:t>8/16/15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ADFA0-D1F8-714F-AC38-18D86B43C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004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ADFA0-D1F8-714F-AC38-18D86B43C8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39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9CB12F-1D93-ED4F-B750-2D2ABF9B825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44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9CB12F-1D93-ED4F-B750-2D2ABF9B82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44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Meet as required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ADFA0-D1F8-714F-AC38-18D86B43C88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453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frequent meetings (weekly)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ADFA0-D1F8-714F-AC38-18D86B43C88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913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332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986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957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746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5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197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543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462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15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450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027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3C925-8125-7841-953F-25884FCF126D}" type="datetimeFigureOut">
              <a:rPr lang="en-US" smtClean="0"/>
              <a:t>8/16/15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FF30F-D694-2D40-A275-DF6CAD237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40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nehitp/ClinGen-ILDB" TargetMode="Externa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ClinGen ILDB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Call #3</a:t>
            </a:r>
          </a:p>
          <a:p>
            <a:r>
              <a:rPr lang="en-US" dirty="0" smtClean="0"/>
              <a:t>August 17</a:t>
            </a:r>
            <a:r>
              <a:rPr lang="en-US" baseline="30000" dirty="0" smtClean="0"/>
              <a:t>th</a:t>
            </a:r>
            <a:r>
              <a:rPr lang="en-US" dirty="0" smtClean="0"/>
              <a:t>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063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LDB_figure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"/>
            <a:ext cx="914400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599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timeline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49561" y="1591827"/>
            <a:ext cx="1109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Working </a:t>
            </a:r>
            <a:br>
              <a:rPr lang="en-US" dirty="0" smtClean="0">
                <a:solidFill>
                  <a:schemeClr val="accent2"/>
                </a:solidFill>
              </a:rPr>
            </a:br>
            <a:r>
              <a:rPr lang="en-US" dirty="0" smtClean="0">
                <a:solidFill>
                  <a:schemeClr val="accent2"/>
                </a:solidFill>
              </a:rPr>
              <a:t>Definition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3" name="Straight Arrow Connector 12"/>
          <p:cNvCxnSpPr>
            <a:stCxn id="11" idx="2"/>
            <a:endCxn id="83" idx="0"/>
          </p:cNvCxnSpPr>
          <p:nvPr/>
        </p:nvCxnSpPr>
        <p:spPr>
          <a:xfrm>
            <a:off x="904348" y="2238158"/>
            <a:ext cx="1934" cy="97234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2956" y="4459251"/>
            <a:ext cx="1882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8064A2"/>
                </a:solidFill>
              </a:rPr>
              <a:t>Establish utility by </a:t>
            </a:r>
          </a:p>
          <a:p>
            <a:r>
              <a:rPr lang="en-US" dirty="0" smtClean="0">
                <a:solidFill>
                  <a:srgbClr val="8064A2"/>
                </a:solidFill>
              </a:rPr>
              <a:t>Identifying users</a:t>
            </a:r>
            <a:endParaRPr lang="en-US" dirty="0">
              <a:solidFill>
                <a:srgbClr val="8064A2"/>
              </a:solidFill>
            </a:endParaRPr>
          </a:p>
        </p:txBody>
      </p:sp>
      <p:cxnSp>
        <p:nvCxnSpPr>
          <p:cNvPr id="16" name="Straight Arrow Connector 15"/>
          <p:cNvCxnSpPr>
            <a:stCxn id="15" idx="0"/>
            <a:endCxn id="50" idx="2"/>
          </p:cNvCxnSpPr>
          <p:nvPr/>
        </p:nvCxnSpPr>
        <p:spPr>
          <a:xfrm flipV="1">
            <a:off x="1544004" y="3748598"/>
            <a:ext cx="6414" cy="71065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867562" y="1658131"/>
            <a:ext cx="11214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3"/>
                </a:solidFill>
              </a:rPr>
              <a:t>Feasibility </a:t>
            </a:r>
            <a:br>
              <a:rPr lang="en-US" dirty="0" smtClean="0">
                <a:solidFill>
                  <a:schemeClr val="accent3"/>
                </a:solidFill>
              </a:rPr>
            </a:br>
            <a:r>
              <a:rPr lang="en-US" dirty="0" smtClean="0">
                <a:solidFill>
                  <a:schemeClr val="accent3"/>
                </a:solidFill>
              </a:rPr>
              <a:t>Study</a:t>
            </a:r>
            <a:endParaRPr lang="en-US" dirty="0">
              <a:solidFill>
                <a:schemeClr val="accent3"/>
              </a:solidFill>
            </a:endParaRPr>
          </a:p>
        </p:txBody>
      </p:sp>
      <p:cxnSp>
        <p:nvCxnSpPr>
          <p:cNvPr id="22" name="Straight Arrow Connector 21"/>
          <p:cNvCxnSpPr>
            <a:stCxn id="21" idx="2"/>
            <a:endCxn id="53" idx="0"/>
          </p:cNvCxnSpPr>
          <p:nvPr/>
        </p:nvCxnSpPr>
        <p:spPr>
          <a:xfrm>
            <a:off x="2428266" y="2304462"/>
            <a:ext cx="1709" cy="90257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849225" y="4459251"/>
            <a:ext cx="1838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/>
                </a:solidFill>
              </a:rPr>
              <a:t>Identify and </a:t>
            </a:r>
            <a:br>
              <a:rPr lang="en-US" dirty="0" smtClean="0">
                <a:solidFill>
                  <a:schemeClr val="accent4"/>
                </a:solidFill>
              </a:rPr>
            </a:br>
            <a:r>
              <a:rPr lang="en-US" dirty="0" smtClean="0">
                <a:solidFill>
                  <a:schemeClr val="accent4"/>
                </a:solidFill>
              </a:rPr>
              <a:t>Address concerns</a:t>
            </a:r>
            <a:endParaRPr lang="en-US" dirty="0">
              <a:solidFill>
                <a:schemeClr val="accent4"/>
              </a:solidFill>
            </a:endParaRPr>
          </a:p>
        </p:txBody>
      </p:sp>
      <p:cxnSp>
        <p:nvCxnSpPr>
          <p:cNvPr id="26" name="Straight Arrow Connector 25"/>
          <p:cNvCxnSpPr>
            <a:stCxn id="25" idx="0"/>
            <a:endCxn id="60" idx="2"/>
          </p:cNvCxnSpPr>
          <p:nvPr/>
        </p:nvCxnSpPr>
        <p:spPr>
          <a:xfrm flipH="1" flipV="1">
            <a:off x="3765935" y="3746866"/>
            <a:ext cx="2773" cy="71238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791528" y="1591827"/>
            <a:ext cx="178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Implementation/</a:t>
            </a:r>
          </a:p>
          <a:p>
            <a:pPr algn="ctr"/>
            <a:r>
              <a:rPr lang="en-US" dirty="0" smtClean="0">
                <a:solidFill>
                  <a:schemeClr val="accent2"/>
                </a:solidFill>
              </a:rPr>
              <a:t>Logistics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39" name="Straight Arrow Connector 38"/>
          <p:cNvCxnSpPr>
            <a:stCxn id="38" idx="2"/>
            <a:endCxn id="62" idx="0"/>
          </p:cNvCxnSpPr>
          <p:nvPr/>
        </p:nvCxnSpPr>
        <p:spPr>
          <a:xfrm flipH="1">
            <a:off x="5681495" y="2238158"/>
            <a:ext cx="3868" cy="97061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7532881" y="1613351"/>
            <a:ext cx="1220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C0504D"/>
                </a:solidFill>
              </a:rPr>
              <a:t>α/β testing</a:t>
            </a:r>
            <a:br>
              <a:rPr lang="en-US" dirty="0" smtClean="0">
                <a:solidFill>
                  <a:srgbClr val="C0504D"/>
                </a:solidFill>
              </a:rPr>
            </a:br>
            <a:r>
              <a:rPr lang="en-US" dirty="0" smtClean="0">
                <a:solidFill>
                  <a:srgbClr val="C0504D"/>
                </a:solidFill>
              </a:rPr>
              <a:t>v1 release</a:t>
            </a:r>
            <a:endParaRPr lang="en-US" dirty="0">
              <a:solidFill>
                <a:srgbClr val="C0504D"/>
              </a:solidFill>
            </a:endParaRPr>
          </a:p>
        </p:txBody>
      </p:sp>
      <p:cxnSp>
        <p:nvCxnSpPr>
          <p:cNvPr id="44" name="Straight Arrow Connector 43"/>
          <p:cNvCxnSpPr>
            <a:stCxn id="43" idx="2"/>
            <a:endCxn id="71" idx="0"/>
          </p:cNvCxnSpPr>
          <p:nvPr/>
        </p:nvCxnSpPr>
        <p:spPr>
          <a:xfrm flipH="1">
            <a:off x="8130757" y="2259682"/>
            <a:ext cx="12421" cy="94908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612676" y="4482507"/>
            <a:ext cx="1431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C0504D"/>
                </a:solidFill>
              </a:rPr>
              <a:t>Collect data</a:t>
            </a:r>
            <a:br>
              <a:rPr lang="en-US" dirty="0" smtClean="0">
                <a:solidFill>
                  <a:srgbClr val="C0504D"/>
                </a:solidFill>
              </a:rPr>
            </a:br>
            <a:r>
              <a:rPr lang="en-US" dirty="0" smtClean="0">
                <a:solidFill>
                  <a:srgbClr val="C0504D"/>
                </a:solidFill>
              </a:rPr>
              <a:t>and populate</a:t>
            </a:r>
            <a:endParaRPr lang="en-US" dirty="0">
              <a:solidFill>
                <a:srgbClr val="C0504D"/>
              </a:solidFill>
            </a:endParaRPr>
          </a:p>
        </p:txBody>
      </p:sp>
      <p:cxnSp>
        <p:nvCxnSpPr>
          <p:cNvPr id="46" name="Straight Arrow Connector 45"/>
          <p:cNvCxnSpPr>
            <a:stCxn id="45" idx="0"/>
            <a:endCxn id="68" idx="2"/>
          </p:cNvCxnSpPr>
          <p:nvPr/>
        </p:nvCxnSpPr>
        <p:spPr>
          <a:xfrm flipH="1" flipV="1">
            <a:off x="7321084" y="3748598"/>
            <a:ext cx="7218" cy="733909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298495" y="3208768"/>
            <a:ext cx="503845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1932147" y="3207036"/>
            <a:ext cx="995655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3037432" y="3207036"/>
            <a:ext cx="1457006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4596425" y="3208768"/>
            <a:ext cx="2170139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6867418" y="3208768"/>
            <a:ext cx="907331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878834" y="3208768"/>
            <a:ext cx="503845" cy="53983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6176607" y="6106313"/>
            <a:ext cx="503845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6680452" y="6155788"/>
            <a:ext cx="1854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</a:t>
            </a:r>
            <a:r>
              <a:rPr lang="en-US" dirty="0" err="1" smtClean="0"/>
              <a:t>approx</a:t>
            </a:r>
            <a:r>
              <a:rPr lang="en-US" dirty="0" smtClean="0"/>
              <a:t> 1 month</a:t>
            </a:r>
            <a:endParaRPr lang="en-US" dirty="0"/>
          </a:p>
        </p:txBody>
      </p:sp>
      <p:sp>
        <p:nvSpPr>
          <p:cNvPr id="83" name="Rectangle 82"/>
          <p:cNvSpPr/>
          <p:nvPr/>
        </p:nvSpPr>
        <p:spPr>
          <a:xfrm>
            <a:off x="654359" y="3210500"/>
            <a:ext cx="503845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12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timeline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49561" y="1591827"/>
            <a:ext cx="1109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Working </a:t>
            </a:r>
            <a:br>
              <a:rPr lang="en-US" dirty="0" smtClean="0">
                <a:solidFill>
                  <a:schemeClr val="accent3"/>
                </a:solidFill>
              </a:rPr>
            </a:br>
            <a:r>
              <a:rPr lang="en-US" dirty="0" smtClean="0">
                <a:solidFill>
                  <a:schemeClr val="accent3"/>
                </a:solidFill>
              </a:rPr>
              <a:t>Definition</a:t>
            </a:r>
            <a:endParaRPr lang="en-US" dirty="0">
              <a:solidFill>
                <a:schemeClr val="accent3"/>
              </a:solidFill>
            </a:endParaRPr>
          </a:p>
        </p:txBody>
      </p:sp>
      <p:cxnSp>
        <p:nvCxnSpPr>
          <p:cNvPr id="13" name="Straight Arrow Connector 12"/>
          <p:cNvCxnSpPr>
            <a:stCxn id="11" idx="2"/>
            <a:endCxn id="83" idx="0"/>
          </p:cNvCxnSpPr>
          <p:nvPr/>
        </p:nvCxnSpPr>
        <p:spPr>
          <a:xfrm>
            <a:off x="904348" y="2238158"/>
            <a:ext cx="1934" cy="97234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2956" y="4459251"/>
            <a:ext cx="1882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BBB59"/>
                </a:solidFill>
              </a:rPr>
              <a:t>Establish utility by </a:t>
            </a:r>
          </a:p>
          <a:p>
            <a:r>
              <a:rPr lang="en-US" dirty="0" smtClean="0">
                <a:solidFill>
                  <a:srgbClr val="9BBB59"/>
                </a:solidFill>
              </a:rPr>
              <a:t>Identifying users</a:t>
            </a:r>
            <a:endParaRPr lang="en-US" dirty="0">
              <a:solidFill>
                <a:srgbClr val="9BBB59"/>
              </a:solidFill>
            </a:endParaRPr>
          </a:p>
        </p:txBody>
      </p:sp>
      <p:cxnSp>
        <p:nvCxnSpPr>
          <p:cNvPr id="16" name="Straight Arrow Connector 15"/>
          <p:cNvCxnSpPr>
            <a:stCxn id="15" idx="0"/>
            <a:endCxn id="50" idx="2"/>
          </p:cNvCxnSpPr>
          <p:nvPr/>
        </p:nvCxnSpPr>
        <p:spPr>
          <a:xfrm flipV="1">
            <a:off x="1544004" y="3748598"/>
            <a:ext cx="6414" cy="71065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867562" y="1658131"/>
            <a:ext cx="11214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3"/>
                </a:solidFill>
              </a:rPr>
              <a:t>Feasibility </a:t>
            </a:r>
            <a:br>
              <a:rPr lang="en-US" dirty="0" smtClean="0">
                <a:solidFill>
                  <a:schemeClr val="accent3"/>
                </a:solidFill>
              </a:rPr>
            </a:br>
            <a:r>
              <a:rPr lang="en-US" dirty="0" smtClean="0">
                <a:solidFill>
                  <a:schemeClr val="accent3"/>
                </a:solidFill>
              </a:rPr>
              <a:t>Study</a:t>
            </a:r>
            <a:endParaRPr lang="en-US" dirty="0">
              <a:solidFill>
                <a:schemeClr val="accent3"/>
              </a:solidFill>
            </a:endParaRPr>
          </a:p>
        </p:txBody>
      </p:sp>
      <p:cxnSp>
        <p:nvCxnSpPr>
          <p:cNvPr id="22" name="Straight Arrow Connector 21"/>
          <p:cNvCxnSpPr>
            <a:stCxn id="21" idx="2"/>
            <a:endCxn id="53" idx="0"/>
          </p:cNvCxnSpPr>
          <p:nvPr/>
        </p:nvCxnSpPr>
        <p:spPr>
          <a:xfrm>
            <a:off x="2428266" y="2304462"/>
            <a:ext cx="1709" cy="902574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849225" y="4459251"/>
            <a:ext cx="1838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/>
                </a:solidFill>
              </a:rPr>
              <a:t>Identify and </a:t>
            </a:r>
            <a:br>
              <a:rPr lang="en-US" dirty="0" smtClean="0">
                <a:solidFill>
                  <a:schemeClr val="accent4"/>
                </a:solidFill>
              </a:rPr>
            </a:br>
            <a:r>
              <a:rPr lang="en-US" dirty="0" smtClean="0">
                <a:solidFill>
                  <a:schemeClr val="accent4"/>
                </a:solidFill>
              </a:rPr>
              <a:t>Address concerns</a:t>
            </a:r>
            <a:endParaRPr lang="en-US" dirty="0">
              <a:solidFill>
                <a:schemeClr val="accent4"/>
              </a:solidFill>
            </a:endParaRPr>
          </a:p>
        </p:txBody>
      </p:sp>
      <p:cxnSp>
        <p:nvCxnSpPr>
          <p:cNvPr id="26" name="Straight Arrow Connector 25"/>
          <p:cNvCxnSpPr>
            <a:stCxn id="25" idx="0"/>
            <a:endCxn id="60" idx="2"/>
          </p:cNvCxnSpPr>
          <p:nvPr/>
        </p:nvCxnSpPr>
        <p:spPr>
          <a:xfrm flipH="1" flipV="1">
            <a:off x="3765935" y="3746866"/>
            <a:ext cx="2773" cy="712385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791528" y="1591827"/>
            <a:ext cx="178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4"/>
                </a:solidFill>
              </a:rPr>
              <a:t>Implementation/</a:t>
            </a:r>
          </a:p>
          <a:p>
            <a:pPr algn="ctr"/>
            <a:r>
              <a:rPr lang="en-US" dirty="0" smtClean="0">
                <a:solidFill>
                  <a:schemeClr val="accent4"/>
                </a:solidFill>
              </a:rPr>
              <a:t>Logistics</a:t>
            </a:r>
            <a:endParaRPr lang="en-US" dirty="0">
              <a:solidFill>
                <a:schemeClr val="accent4"/>
              </a:solidFill>
            </a:endParaRPr>
          </a:p>
        </p:txBody>
      </p:sp>
      <p:cxnSp>
        <p:nvCxnSpPr>
          <p:cNvPr id="39" name="Straight Arrow Connector 38"/>
          <p:cNvCxnSpPr>
            <a:stCxn id="38" idx="2"/>
            <a:endCxn id="62" idx="0"/>
          </p:cNvCxnSpPr>
          <p:nvPr/>
        </p:nvCxnSpPr>
        <p:spPr>
          <a:xfrm flipH="1">
            <a:off x="5681495" y="2238158"/>
            <a:ext cx="3868" cy="97061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7532881" y="1613351"/>
            <a:ext cx="12205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C0504D"/>
                </a:solidFill>
              </a:rPr>
              <a:t>α/β testing</a:t>
            </a:r>
            <a:br>
              <a:rPr lang="en-US" dirty="0" smtClean="0">
                <a:solidFill>
                  <a:srgbClr val="C0504D"/>
                </a:solidFill>
              </a:rPr>
            </a:br>
            <a:r>
              <a:rPr lang="en-US" dirty="0" smtClean="0">
                <a:solidFill>
                  <a:srgbClr val="C0504D"/>
                </a:solidFill>
              </a:rPr>
              <a:t>v1 release</a:t>
            </a:r>
            <a:endParaRPr lang="en-US" dirty="0">
              <a:solidFill>
                <a:srgbClr val="C0504D"/>
              </a:solidFill>
            </a:endParaRPr>
          </a:p>
        </p:txBody>
      </p:sp>
      <p:cxnSp>
        <p:nvCxnSpPr>
          <p:cNvPr id="44" name="Straight Arrow Connector 43"/>
          <p:cNvCxnSpPr>
            <a:stCxn id="43" idx="2"/>
            <a:endCxn id="71" idx="0"/>
          </p:cNvCxnSpPr>
          <p:nvPr/>
        </p:nvCxnSpPr>
        <p:spPr>
          <a:xfrm flipH="1">
            <a:off x="8130757" y="2259682"/>
            <a:ext cx="12421" cy="94908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612676" y="4482507"/>
            <a:ext cx="1431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C0504D"/>
                </a:solidFill>
              </a:rPr>
              <a:t>Collect data</a:t>
            </a:r>
            <a:br>
              <a:rPr lang="en-US" dirty="0" smtClean="0">
                <a:solidFill>
                  <a:srgbClr val="C0504D"/>
                </a:solidFill>
              </a:rPr>
            </a:br>
            <a:r>
              <a:rPr lang="en-US" dirty="0" smtClean="0">
                <a:solidFill>
                  <a:srgbClr val="C0504D"/>
                </a:solidFill>
              </a:rPr>
              <a:t>and populate</a:t>
            </a:r>
            <a:endParaRPr lang="en-US" dirty="0">
              <a:solidFill>
                <a:srgbClr val="C0504D"/>
              </a:solidFill>
            </a:endParaRPr>
          </a:p>
        </p:txBody>
      </p:sp>
      <p:cxnSp>
        <p:nvCxnSpPr>
          <p:cNvPr id="46" name="Straight Arrow Connector 45"/>
          <p:cNvCxnSpPr>
            <a:stCxn id="45" idx="0"/>
            <a:endCxn id="68" idx="2"/>
          </p:cNvCxnSpPr>
          <p:nvPr/>
        </p:nvCxnSpPr>
        <p:spPr>
          <a:xfrm flipH="1" flipV="1">
            <a:off x="7321084" y="3748598"/>
            <a:ext cx="7218" cy="733909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1298495" y="3208768"/>
            <a:ext cx="503845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1932147" y="3207036"/>
            <a:ext cx="995655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3037432" y="3207036"/>
            <a:ext cx="1457006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4596425" y="3208768"/>
            <a:ext cx="2170139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6867418" y="3208768"/>
            <a:ext cx="907331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7878834" y="3208768"/>
            <a:ext cx="503845" cy="53983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6176607" y="6106313"/>
            <a:ext cx="503845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6680452" y="6155788"/>
            <a:ext cx="1854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 </a:t>
            </a:r>
            <a:r>
              <a:rPr lang="en-US" dirty="0" err="1" smtClean="0"/>
              <a:t>approx</a:t>
            </a:r>
            <a:r>
              <a:rPr lang="en-US" dirty="0" smtClean="0"/>
              <a:t> 1 month</a:t>
            </a:r>
            <a:endParaRPr lang="en-US" dirty="0"/>
          </a:p>
        </p:txBody>
      </p:sp>
      <p:sp>
        <p:nvSpPr>
          <p:cNvPr id="83" name="Rectangle 82"/>
          <p:cNvSpPr/>
          <p:nvPr/>
        </p:nvSpPr>
        <p:spPr>
          <a:xfrm>
            <a:off x="654359" y="3210500"/>
            <a:ext cx="503845" cy="539830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451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ClinGen ILDB </a:t>
            </a:r>
            <a:br>
              <a:rPr lang="en-US" dirty="0" smtClean="0"/>
            </a:br>
            <a:r>
              <a:rPr lang="en-US" sz="3100" dirty="0" smtClean="0">
                <a:solidFill>
                  <a:schemeClr val="bg1">
                    <a:lumMod val="65000"/>
                  </a:schemeClr>
                </a:solidFill>
              </a:rPr>
              <a:t>The road ahead</a:t>
            </a:r>
            <a:endParaRPr lang="en-US" sz="31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Several areas where progress needs to be made:</a:t>
            </a:r>
          </a:p>
          <a:p>
            <a:pPr lvl="1"/>
            <a:r>
              <a:rPr lang="en-US" dirty="0" smtClean="0"/>
              <a:t>Consent standards</a:t>
            </a:r>
          </a:p>
          <a:p>
            <a:pPr lvl="1"/>
            <a:r>
              <a:rPr lang="en-US" dirty="0" smtClean="0"/>
              <a:t>Privacy and security frameworks</a:t>
            </a:r>
          </a:p>
          <a:p>
            <a:pPr lvl="1"/>
            <a:r>
              <a:rPr lang="en-US" dirty="0" smtClean="0"/>
              <a:t>Data usage terms, oversight and regulatory issues</a:t>
            </a:r>
          </a:p>
          <a:p>
            <a:pPr lvl="1"/>
            <a:r>
              <a:rPr lang="en-US" dirty="0" smtClean="0"/>
              <a:t>Funding sources</a:t>
            </a:r>
          </a:p>
          <a:p>
            <a:pPr lvl="1"/>
            <a:r>
              <a:rPr lang="en-US" dirty="0" smtClean="0"/>
              <a:t>Data models and validation</a:t>
            </a:r>
          </a:p>
          <a:p>
            <a:pPr lvl="1"/>
            <a:r>
              <a:rPr lang="en-US" dirty="0" smtClean="0"/>
              <a:t>Data submission and QC</a:t>
            </a:r>
          </a:p>
          <a:p>
            <a:pPr lvl="1"/>
            <a:r>
              <a:rPr lang="en-US" dirty="0" smtClean="0"/>
              <a:t>Data usage and audit </a:t>
            </a:r>
            <a:r>
              <a:rPr lang="en-US" dirty="0"/>
              <a:t>t</a:t>
            </a:r>
            <a:r>
              <a:rPr lang="en-US" dirty="0" smtClean="0"/>
              <a:t>rails </a:t>
            </a:r>
          </a:p>
          <a:p>
            <a:pPr lvl="1"/>
            <a:r>
              <a:rPr lang="en-US" dirty="0" smtClean="0"/>
              <a:t>IT infrastructure (security, redundancy, etc.)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40553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ClinGen ILDB </a:t>
            </a:r>
            <a:br>
              <a:rPr lang="en-US" dirty="0" smtClean="0"/>
            </a:br>
            <a:r>
              <a:rPr lang="en-US" sz="3100" dirty="0" smtClean="0">
                <a:solidFill>
                  <a:schemeClr val="bg1">
                    <a:lumMod val="65000"/>
                  </a:schemeClr>
                </a:solidFill>
              </a:rPr>
              <a:t>Work ahead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Administrative Task Team</a:t>
            </a:r>
          </a:p>
          <a:p>
            <a:pPr lvl="1"/>
            <a:r>
              <a:rPr lang="en-US" dirty="0" smtClean="0"/>
              <a:t>Consent standards</a:t>
            </a:r>
          </a:p>
          <a:p>
            <a:pPr lvl="1"/>
            <a:r>
              <a:rPr lang="en-US" dirty="0" smtClean="0"/>
              <a:t>Privacy and security frameworks</a:t>
            </a:r>
          </a:p>
          <a:p>
            <a:pPr lvl="1"/>
            <a:r>
              <a:rPr lang="en-US" dirty="0" smtClean="0"/>
              <a:t>Data usage terms, oversight and regulatory issues</a:t>
            </a:r>
          </a:p>
          <a:p>
            <a:pPr lvl="1"/>
            <a:r>
              <a:rPr lang="en-US" dirty="0" smtClean="0"/>
              <a:t>Funding </a:t>
            </a:r>
            <a:r>
              <a:rPr lang="en-US" dirty="0" err="1" smtClean="0"/>
              <a:t>souces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571500" indent="-514350">
              <a:buFont typeface="+mj-lt"/>
              <a:buAutoNum type="arabicPeriod"/>
            </a:pPr>
            <a:r>
              <a:rPr lang="en-US" dirty="0" smtClean="0"/>
              <a:t>Implementation Task Team</a:t>
            </a:r>
          </a:p>
          <a:p>
            <a:pPr lvl="1"/>
            <a:r>
              <a:rPr lang="en-US" dirty="0" smtClean="0"/>
              <a:t>Data models and validation</a:t>
            </a:r>
          </a:p>
          <a:p>
            <a:pPr lvl="1"/>
            <a:r>
              <a:rPr lang="en-US" dirty="0" smtClean="0"/>
              <a:t>Data submission and QC</a:t>
            </a:r>
          </a:p>
          <a:p>
            <a:pPr lvl="1"/>
            <a:r>
              <a:rPr lang="en-US" dirty="0" smtClean="0"/>
              <a:t>Data usage and audit </a:t>
            </a:r>
            <a:r>
              <a:rPr lang="en-US" dirty="0"/>
              <a:t>t</a:t>
            </a:r>
            <a:r>
              <a:rPr lang="en-US" dirty="0" smtClean="0"/>
              <a:t>rails </a:t>
            </a:r>
          </a:p>
          <a:p>
            <a:pPr lvl="1"/>
            <a:r>
              <a:rPr lang="en-US" dirty="0" smtClean="0"/>
              <a:t>IT infrastructure (security, redundancy, etc.)</a:t>
            </a:r>
          </a:p>
        </p:txBody>
      </p:sp>
    </p:spTree>
    <p:extLst>
      <p:ext uri="{BB962C8B-B14F-4D97-AF65-F5344CB8AC3E}">
        <p14:creationId xmlns:p14="http://schemas.microsoft.com/office/powerpoint/2010/main" val="120780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ClinGen ILDB </a:t>
            </a:r>
            <a:br>
              <a:rPr lang="en-US" dirty="0" smtClean="0"/>
            </a:br>
            <a:r>
              <a:rPr lang="en-US" sz="3100" dirty="0" smtClean="0">
                <a:solidFill>
                  <a:schemeClr val="bg1">
                    <a:lumMod val="65000"/>
                  </a:schemeClr>
                </a:solidFill>
              </a:rPr>
              <a:t>Work ahead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500" dirty="0" smtClean="0"/>
              <a:t>Administrative Task Team</a:t>
            </a:r>
          </a:p>
          <a:p>
            <a:pPr lvl="1"/>
            <a:r>
              <a:rPr lang="en-US" sz="2500" dirty="0" smtClean="0">
                <a:solidFill>
                  <a:schemeClr val="accent4"/>
                </a:solidFill>
              </a:rPr>
              <a:t>Consent standards</a:t>
            </a:r>
          </a:p>
          <a:p>
            <a:pPr lvl="1"/>
            <a:r>
              <a:rPr lang="en-US" sz="2500" dirty="0" smtClean="0">
                <a:solidFill>
                  <a:schemeClr val="accent2"/>
                </a:solidFill>
              </a:rPr>
              <a:t>Privacy and security frameworks</a:t>
            </a:r>
          </a:p>
          <a:p>
            <a:pPr lvl="1"/>
            <a:r>
              <a:rPr lang="en-US" sz="2500" dirty="0" smtClean="0">
                <a:solidFill>
                  <a:srgbClr val="C0504D"/>
                </a:solidFill>
              </a:rPr>
              <a:t>Data usage terms, oversight and regulatory issues</a:t>
            </a:r>
          </a:p>
          <a:p>
            <a:pPr lvl="1"/>
            <a:r>
              <a:rPr lang="en-US" sz="2500" dirty="0" smtClean="0">
                <a:solidFill>
                  <a:schemeClr val="accent4"/>
                </a:solidFill>
              </a:rPr>
              <a:t>Funding sources</a:t>
            </a:r>
          </a:p>
          <a:p>
            <a:pPr lvl="1"/>
            <a:endParaRPr lang="en-US" sz="2500" dirty="0" smtClean="0">
              <a:solidFill>
                <a:schemeClr val="accent4"/>
              </a:solidFill>
            </a:endParaRPr>
          </a:p>
          <a:p>
            <a:pPr lvl="1"/>
            <a:endParaRPr lang="en-US" sz="2500" dirty="0">
              <a:solidFill>
                <a:schemeClr val="accent4"/>
              </a:solidFill>
            </a:endParaRPr>
          </a:p>
          <a:p>
            <a:pPr lvl="1"/>
            <a:endParaRPr lang="en-US" sz="2500" dirty="0">
              <a:solidFill>
                <a:schemeClr val="accent4"/>
              </a:solidFill>
            </a:endParaRPr>
          </a:p>
          <a:p>
            <a:r>
              <a:rPr lang="en-US" sz="2500" dirty="0" smtClean="0"/>
              <a:t>New Membership: Kelly Ormond, Sam Baxter</a:t>
            </a:r>
          </a:p>
        </p:txBody>
      </p:sp>
    </p:spTree>
    <p:extLst>
      <p:ext uri="{BB962C8B-B14F-4D97-AF65-F5344CB8AC3E}">
        <p14:creationId xmlns:p14="http://schemas.microsoft.com/office/powerpoint/2010/main" val="1836638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ClinGen ILDB </a:t>
            </a:r>
            <a:br>
              <a:rPr lang="en-US" dirty="0" smtClean="0"/>
            </a:br>
            <a:r>
              <a:rPr lang="en-US" sz="3100" dirty="0" smtClean="0">
                <a:solidFill>
                  <a:schemeClr val="bg1">
                    <a:lumMod val="65000"/>
                  </a:schemeClr>
                </a:solidFill>
              </a:rPr>
              <a:t>Work ahead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71500" indent="-514350">
              <a:buFont typeface="+mj-lt"/>
              <a:buAutoNum type="arabicPeriod" startAt="2"/>
            </a:pPr>
            <a:r>
              <a:rPr lang="en-US" sz="2900" dirty="0" smtClean="0"/>
              <a:t>Implementation Task Team</a:t>
            </a:r>
          </a:p>
          <a:p>
            <a:pPr lvl="1"/>
            <a:r>
              <a:rPr lang="en-US" sz="2900" dirty="0" smtClean="0"/>
              <a:t>Data models and validation</a:t>
            </a:r>
          </a:p>
          <a:p>
            <a:pPr lvl="1"/>
            <a:r>
              <a:rPr lang="en-US" sz="2900" dirty="0" smtClean="0"/>
              <a:t>Data submission and QC</a:t>
            </a:r>
          </a:p>
          <a:p>
            <a:pPr lvl="1"/>
            <a:r>
              <a:rPr lang="en-US" sz="2900" dirty="0" smtClean="0"/>
              <a:t>Data usage and audit </a:t>
            </a:r>
            <a:r>
              <a:rPr lang="en-US" sz="2900" dirty="0"/>
              <a:t>t</a:t>
            </a:r>
            <a:r>
              <a:rPr lang="en-US" sz="2900" dirty="0" smtClean="0"/>
              <a:t>rails </a:t>
            </a:r>
          </a:p>
          <a:p>
            <a:pPr lvl="1"/>
            <a:r>
              <a:rPr lang="en-US" sz="2900" dirty="0" smtClean="0"/>
              <a:t>IT infrastructure (security, redundancy, etc.)</a:t>
            </a:r>
            <a:endParaRPr lang="en-US" sz="2900" dirty="0"/>
          </a:p>
          <a:p>
            <a:pPr marL="0" indent="0">
              <a:buNone/>
            </a:pPr>
            <a:endParaRPr lang="en-US" sz="2900" dirty="0" smtClean="0"/>
          </a:p>
          <a:p>
            <a:pPr marL="0" indent="0">
              <a:buNone/>
            </a:pPr>
            <a:r>
              <a:rPr lang="en-US" sz="2900" dirty="0" smtClean="0">
                <a:solidFill>
                  <a:schemeClr val="accent6"/>
                </a:solidFill>
              </a:rPr>
              <a:t>Pilot project </a:t>
            </a:r>
            <a:r>
              <a:rPr lang="en-US" sz="2900" dirty="0" smtClean="0"/>
              <a:t>to test the waters and the use-cases.</a:t>
            </a:r>
          </a:p>
          <a:p>
            <a:r>
              <a:rPr lang="en-US" sz="2900" dirty="0" smtClean="0"/>
              <a:t>Which features are important for curation? </a:t>
            </a:r>
          </a:p>
          <a:p>
            <a:r>
              <a:rPr lang="en-US" sz="2900" dirty="0" smtClean="0"/>
              <a:t>What kinds of queries? </a:t>
            </a:r>
          </a:p>
          <a:p>
            <a:r>
              <a:rPr lang="en-US" sz="2900" dirty="0" smtClean="0"/>
              <a:t>What constitutes a query “match”? </a:t>
            </a:r>
          </a:p>
          <a:p>
            <a:r>
              <a:rPr lang="en-US" sz="2900" dirty="0" smtClean="0"/>
              <a:t>What user privileges and permissions?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7726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for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524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ClinGen ILDB </a:t>
            </a:r>
            <a:br>
              <a:rPr lang="en-US" dirty="0" smtClean="0"/>
            </a:br>
            <a:r>
              <a:rPr lang="en-US" sz="3100" dirty="0" smtClean="0">
                <a:solidFill>
                  <a:srgbClr val="A6A6A6"/>
                </a:solidFill>
              </a:rPr>
              <a:t>we’re on </a:t>
            </a:r>
            <a:r>
              <a:rPr lang="en-US" sz="3100" dirty="0" err="1" smtClean="0">
                <a:solidFill>
                  <a:srgbClr val="A6A6A6"/>
                </a:solidFill>
              </a:rPr>
              <a:t>github</a:t>
            </a:r>
            <a:r>
              <a:rPr lang="en-US" sz="3100" dirty="0" smtClean="0">
                <a:solidFill>
                  <a:srgbClr val="A6A6A6"/>
                </a:solidFill>
              </a:rPr>
              <a:t> …</a:t>
            </a:r>
            <a:endParaRPr lang="en-US" sz="3100" dirty="0">
              <a:solidFill>
                <a:srgbClr val="A6A6A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500" dirty="0" smtClean="0">
                <a:hlinkClick r:id="rId2"/>
              </a:rPr>
              <a:t>https://github.com/snehitp/ClinGen-ILDB</a:t>
            </a:r>
            <a:endParaRPr lang="en-US" sz="25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 descr="Screen Shot 2015-08-17 at 7.59.3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336" y="2129834"/>
            <a:ext cx="5978546" cy="435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789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ClinGen ILDB </a:t>
            </a:r>
            <a:br>
              <a:rPr lang="en-US" dirty="0" smtClean="0"/>
            </a:br>
            <a:r>
              <a:rPr lang="en-US" sz="3100" dirty="0" smtClean="0">
                <a:solidFill>
                  <a:srgbClr val="A6A6A6"/>
                </a:solidFill>
              </a:rPr>
              <a:t>A Working Definition</a:t>
            </a:r>
            <a:endParaRPr lang="en-US" sz="3100" dirty="0">
              <a:solidFill>
                <a:srgbClr val="A6A6A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the ILDB?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How is it different from existing resources?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47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ClinGen ILDB </a:t>
            </a:r>
            <a:br>
              <a:rPr lang="en-US" dirty="0" smtClean="0"/>
            </a:br>
            <a:r>
              <a:rPr lang="en-US" sz="3100" dirty="0" smtClean="0">
                <a:solidFill>
                  <a:srgbClr val="A6A6A6"/>
                </a:solidFill>
              </a:rPr>
              <a:t>A Working Definition</a:t>
            </a:r>
            <a:endParaRPr lang="en-US" sz="3100" dirty="0">
              <a:solidFill>
                <a:srgbClr val="A6A6A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the ILDB?</a:t>
            </a:r>
          </a:p>
          <a:p>
            <a:pPr lvl="1"/>
            <a:r>
              <a:rPr lang="en-US" sz="2400" dirty="0" smtClean="0"/>
              <a:t>A resource where clinical data (</a:t>
            </a:r>
            <a:r>
              <a:rPr lang="en-US" sz="2400" dirty="0" smtClean="0">
                <a:solidFill>
                  <a:schemeClr val="accent6"/>
                </a:solidFill>
              </a:rPr>
              <a:t>genome</a:t>
            </a:r>
            <a:r>
              <a:rPr lang="en-US" sz="2400" dirty="0" smtClean="0"/>
              <a:t> + </a:t>
            </a:r>
            <a:r>
              <a:rPr lang="en-US" sz="2400" dirty="0" err="1" smtClean="0">
                <a:solidFill>
                  <a:schemeClr val="accent5"/>
                </a:solidFill>
              </a:rPr>
              <a:t>phenome</a:t>
            </a:r>
            <a:r>
              <a:rPr lang="en-US" sz="2400" dirty="0" smtClean="0">
                <a:solidFill>
                  <a:schemeClr val="accent4"/>
                </a:solidFill>
              </a:rPr>
              <a:t>) </a:t>
            </a:r>
            <a:r>
              <a:rPr lang="en-US" sz="2400" dirty="0" smtClean="0"/>
              <a:t>is deposited</a:t>
            </a:r>
          </a:p>
          <a:p>
            <a:pPr lvl="1"/>
            <a:r>
              <a:rPr lang="en-US" sz="2400" dirty="0" smtClean="0"/>
              <a:t>To help ClinGen with curation, interpretation and pathogenicity assessment of genes and variants of clinical significance</a:t>
            </a:r>
            <a:endParaRPr lang="en-US" dirty="0" smtClean="0"/>
          </a:p>
          <a:p>
            <a:r>
              <a:rPr lang="en-US" dirty="0" smtClean="0"/>
              <a:t>How is it different from existing resources?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19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0631424"/>
              </p:ext>
            </p:extLst>
          </p:nvPr>
        </p:nvGraphicFramePr>
        <p:xfrm>
          <a:off x="0" y="-39324"/>
          <a:ext cx="9144000" cy="6891120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1844022"/>
                <a:gridCol w="2470294"/>
                <a:gridCol w="4829684"/>
              </a:tblGrid>
              <a:tr h="377857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Resource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Users</a:t>
                      </a:r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/>
                        <a:t>Description</a:t>
                      </a:r>
                      <a:r>
                        <a:rPr lang="en-US" sz="1500" baseline="0" dirty="0" smtClean="0"/>
                        <a:t> </a:t>
                      </a:r>
                      <a:r>
                        <a:rPr lang="en-US" sz="1500" dirty="0" smtClean="0"/>
                        <a:t>of use</a:t>
                      </a:r>
                      <a:endParaRPr lang="en-US" sz="1500" dirty="0"/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Gene Matcher</a:t>
                      </a:r>
                      <a:br>
                        <a:rPr lang="en-US" sz="1200" dirty="0" smtClean="0"/>
                      </a:br>
                      <a:r>
                        <a:rPr lang="en-US" sz="1200" dirty="0" smtClean="0"/>
                        <a:t>(BHCMG)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Connects</a:t>
                      </a:r>
                      <a:r>
                        <a:rPr lang="en-US" sz="1200" baseline="0" dirty="0" smtClean="0"/>
                        <a:t> </a:t>
                      </a:r>
                      <a:r>
                        <a:rPr lang="en-US" sz="1200" dirty="0" smtClean="0"/>
                        <a:t>clinicians and researchers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200" dirty="0" smtClean="0"/>
                        <a:t>Help to</a:t>
                      </a:r>
                      <a:r>
                        <a:rPr lang="en-US" sz="1200" baseline="0" dirty="0" smtClean="0"/>
                        <a:t> resolve </a:t>
                      </a:r>
                      <a:r>
                        <a:rPr lang="en-US" sz="1200" dirty="0" smtClean="0"/>
                        <a:t>unsolved/recalcitrant</a:t>
                      </a:r>
                      <a:r>
                        <a:rPr lang="en-US" sz="1200" baseline="0" dirty="0" smtClean="0"/>
                        <a:t> </a:t>
                      </a:r>
                      <a:r>
                        <a:rPr lang="en-US" sz="1200" dirty="0" err="1" smtClean="0"/>
                        <a:t>exomes</a:t>
                      </a:r>
                      <a:endParaRPr lang="en-US" sz="1200" dirty="0" smtClean="0"/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200" dirty="0" smtClean="0"/>
                        <a:t>Gene-level query</a:t>
                      </a:r>
                      <a:r>
                        <a:rPr lang="en-US" sz="1200" baseline="0" dirty="0" smtClean="0"/>
                        <a:t> structure</a:t>
                      </a:r>
                      <a:endParaRPr lang="en-US" sz="1200" dirty="0"/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Café </a:t>
                      </a:r>
                      <a:r>
                        <a:rPr lang="en-US" sz="1200" dirty="0" err="1" smtClean="0"/>
                        <a:t>Variome</a:t>
                      </a:r>
                      <a:r>
                        <a:rPr lang="en-US" sz="1200" dirty="0" smtClean="0"/>
                        <a:t/>
                      </a:r>
                      <a:br>
                        <a:rPr lang="en-US" sz="1200" dirty="0" smtClean="0"/>
                      </a:br>
                      <a:r>
                        <a:rPr lang="en-US" sz="1200" dirty="0" smtClean="0"/>
                        <a:t>(U.</a:t>
                      </a:r>
                      <a:r>
                        <a:rPr lang="en-US" sz="1200" baseline="0" dirty="0" smtClean="0"/>
                        <a:t> Leicester)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aseline="0" dirty="0" smtClean="0"/>
                        <a:t>Diagnostic testing labs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200" dirty="0" smtClean="0"/>
                        <a:t>Discover others </a:t>
                      </a:r>
                      <a:r>
                        <a:rPr lang="en-US" sz="1200" baseline="0" dirty="0" smtClean="0"/>
                        <a:t>who have seen a mutation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/>
                        <a:t>Help diagnosis through </a:t>
                      </a:r>
                      <a:r>
                        <a:rPr lang="en-US" sz="1200" baseline="0" dirty="0" err="1" smtClean="0"/>
                        <a:t>physican</a:t>
                      </a:r>
                      <a:r>
                        <a:rPr lang="en-US" sz="1200" baseline="0" dirty="0" smtClean="0"/>
                        <a:t> contact</a:t>
                      </a:r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DECIPHER</a:t>
                      </a:r>
                      <a:br>
                        <a:rPr lang="en-US" sz="1200" dirty="0" smtClean="0"/>
                      </a:br>
                      <a:r>
                        <a:rPr lang="en-US" sz="1200" dirty="0" smtClean="0"/>
                        <a:t>(Sanger Inst.)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Wide</a:t>
                      </a:r>
                      <a:r>
                        <a:rPr lang="en-US" sz="1200" baseline="0" dirty="0" smtClean="0"/>
                        <a:t> range: academics, </a:t>
                      </a:r>
                      <a:r>
                        <a:rPr lang="en-US" sz="1200" baseline="0" dirty="0" err="1" smtClean="0"/>
                        <a:t>clinicans</a:t>
                      </a:r>
                      <a:r>
                        <a:rPr lang="en-US" sz="1200" baseline="0" dirty="0" smtClean="0"/>
                        <a:t>, researchers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200" dirty="0" smtClean="0"/>
                        <a:t>Matc</a:t>
                      </a:r>
                      <a:r>
                        <a:rPr lang="en-US" sz="1200" baseline="0" dirty="0" smtClean="0"/>
                        <a:t>hing  for variant + phenotype carriers.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/>
                        <a:t>Gene-centric discovery. Help solve cases.</a:t>
                      </a:r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UDN</a:t>
                      </a:r>
                    </a:p>
                    <a:p>
                      <a:r>
                        <a:rPr lang="en-US" sz="1200" dirty="0" smtClean="0"/>
                        <a:t>(U. Miami)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Network of hospitals</a:t>
                      </a:r>
                      <a:r>
                        <a:rPr lang="en-US" sz="1200" baseline="0" dirty="0" smtClean="0"/>
                        <a:t> with patient records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200" dirty="0" smtClean="0"/>
                        <a:t>Broad</a:t>
                      </a:r>
                      <a:r>
                        <a:rPr lang="en-US" sz="1200" baseline="0" dirty="0" smtClean="0"/>
                        <a:t> matching across many features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200" dirty="0" smtClean="0"/>
                        <a:t>Mutation centric approach?</a:t>
                      </a:r>
                      <a:endParaRPr lang="en-US" sz="1200" dirty="0"/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Genesis </a:t>
                      </a:r>
                      <a:br>
                        <a:rPr lang="en-US" sz="1200" dirty="0" smtClean="0"/>
                      </a:br>
                      <a:r>
                        <a:rPr lang="en-US" sz="1200" dirty="0" smtClean="0"/>
                        <a:t>(Via Genetics)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Diagnostic Testing Labs.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200" dirty="0" smtClean="0"/>
                        <a:t>This is a software solution for data sharing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/>
                        <a:t>Users in network generate co-laboratories</a:t>
                      </a:r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RD Connect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?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200" dirty="0" smtClean="0"/>
                        <a:t>Rare disease registry infrastructure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200" dirty="0" smtClean="0"/>
                        <a:t>Recruitment?</a:t>
                      </a:r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PEER </a:t>
                      </a:r>
                      <a:br>
                        <a:rPr lang="en-US" sz="1200" dirty="0" smtClean="0"/>
                      </a:br>
                      <a:r>
                        <a:rPr lang="en-US" sz="1200" dirty="0" smtClean="0"/>
                        <a:t>(Genetic Alliance)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Patients who </a:t>
                      </a:r>
                      <a:r>
                        <a:rPr lang="en-US" sz="1200" baseline="0" dirty="0" smtClean="0"/>
                        <a:t>own the data. They decide whether to share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/>
                        <a:t>Types of use are dynamic and open ended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/>
                        <a:t>If you can get consent from patients, you can use the data</a:t>
                      </a:r>
                      <a:endParaRPr lang="en-US" sz="1200" dirty="0"/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BROAD RDAP</a:t>
                      </a:r>
                      <a:br>
                        <a:rPr lang="en-US" sz="1200" dirty="0" smtClean="0"/>
                      </a:br>
                      <a:r>
                        <a:rPr lang="en-US" sz="1200" dirty="0" smtClean="0"/>
                        <a:t>(Broad Institute)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?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?</a:t>
                      </a:r>
                      <a:endParaRPr lang="en-US" sz="1200" dirty="0"/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LOVD </a:t>
                      </a:r>
                      <a:br>
                        <a:rPr lang="en-US" sz="1200" dirty="0" smtClean="0"/>
                      </a:br>
                      <a:r>
                        <a:rPr lang="en-US" sz="1200" dirty="0" smtClean="0"/>
                        <a:t>(</a:t>
                      </a:r>
                      <a:r>
                        <a:rPr lang="en-US" sz="1200" dirty="0" err="1" smtClean="0"/>
                        <a:t>U</a:t>
                      </a:r>
                      <a:r>
                        <a:rPr lang="en-US" sz="1200" baseline="0" dirty="0" err="1" smtClean="0"/>
                        <a:t>Leiden</a:t>
                      </a:r>
                      <a:r>
                        <a:rPr lang="en-US" sz="1200" baseline="0" dirty="0" smtClean="0"/>
                        <a:t>, Gen2Phen)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Clinicians</a:t>
                      </a:r>
                      <a:r>
                        <a:rPr lang="en-US" sz="1200" baseline="0" dirty="0" smtClean="0"/>
                        <a:t> (hospitals) looking for interpretations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sz="1200" dirty="0" smtClean="0"/>
                        <a:t>Gene-centric sequence variant DB.</a:t>
                      </a:r>
                    </a:p>
                    <a:p>
                      <a:pPr marL="228600" indent="-228600">
                        <a:buFont typeface="+mj-lt"/>
                        <a:buAutoNum type="arabicPeriod"/>
                      </a:pPr>
                      <a:r>
                        <a:rPr lang="en-US" sz="1200" dirty="0" smtClean="0"/>
                        <a:t>Queries are for solving rare disease</a:t>
                      </a:r>
                      <a:r>
                        <a:rPr lang="en-US" sz="1200" baseline="0" dirty="0" smtClean="0"/>
                        <a:t> cases observed in clinic.</a:t>
                      </a:r>
                      <a:endParaRPr lang="en-US" sz="1200" dirty="0" smtClean="0"/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Monarch Initiative</a:t>
                      </a:r>
                      <a:br>
                        <a:rPr lang="en-US" sz="1200" dirty="0" smtClean="0"/>
                      </a:br>
                      <a:r>
                        <a:rPr lang="en-US" sz="1200" dirty="0" smtClean="0"/>
                        <a:t>(Large consortium)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Researchers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/>
                        <a:t>Focus on cross-species queries (</a:t>
                      </a:r>
                      <a:r>
                        <a:rPr lang="en-US" sz="1200" baseline="0" dirty="0" smtClean="0"/>
                        <a:t>orthologous function)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/>
                        <a:t>Focus on semantics and ontology development</a:t>
                      </a:r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Phenome</a:t>
                      </a:r>
                      <a:r>
                        <a:rPr lang="en-US" sz="1200" dirty="0" smtClean="0"/>
                        <a:t> Central</a:t>
                      </a:r>
                      <a:br>
                        <a:rPr lang="en-US" sz="1200" dirty="0" smtClean="0"/>
                      </a:br>
                      <a:r>
                        <a:rPr lang="en-US" sz="1200" dirty="0" smtClean="0"/>
                        <a:t>(Care4Rare,</a:t>
                      </a:r>
                      <a:r>
                        <a:rPr lang="en-US" sz="1200" baseline="0" dirty="0" smtClean="0"/>
                        <a:t> NIHUDM)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Clinicians</a:t>
                      </a:r>
                      <a:r>
                        <a:rPr lang="en-US" sz="1200" baseline="0" dirty="0" smtClean="0"/>
                        <a:t> and Researchers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/>
                        <a:t>Similarity matching of rare disorder patients with shared phenotype.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/>
                        <a:t>Discovery of unnamed/undiagnosed disorders also enabled.</a:t>
                      </a:r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Genome Connect</a:t>
                      </a:r>
                      <a:br>
                        <a:rPr lang="en-US" sz="1200" dirty="0" smtClean="0"/>
                      </a:br>
                      <a:r>
                        <a:rPr lang="en-US" sz="1200" dirty="0" smtClean="0"/>
                        <a:t>(ClinGen)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Connects interested patients</a:t>
                      </a:r>
                      <a:r>
                        <a:rPr lang="en-US" sz="1200" baseline="0" dirty="0" smtClean="0"/>
                        <a:t> to interested researchers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/>
                        <a:t>Patient registry model, with access to researchers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/>
                        <a:t>Queries allow identify participants for research studies</a:t>
                      </a:r>
                    </a:p>
                  </a:txBody>
                  <a:tcPr/>
                </a:tc>
              </a:tr>
              <a:tr h="450700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BEACONS</a:t>
                      </a:r>
                      <a:br>
                        <a:rPr lang="en-US" sz="12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(GA4GH)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Exploratory tools for researchers to find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</a:rPr>
                        <a:t> datasets with a certain mutation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</a:rPr>
                        <a:t>“Do you have genomes with a given allele at this position?”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</a:rPr>
                        <a:t>Variant-centric query structure</a:t>
                      </a:r>
                    </a:p>
                  </a:txBody>
                  <a:tcPr/>
                </a:tc>
              </a:tr>
              <a:tr h="465851"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solidFill>
                            <a:schemeClr val="accent4"/>
                          </a:solidFill>
                        </a:rPr>
                        <a:t>Individual Level Database</a:t>
                      </a:r>
                      <a:br>
                        <a:rPr lang="en-US" sz="1200" dirty="0" smtClean="0">
                          <a:solidFill>
                            <a:schemeClr val="accent4"/>
                          </a:solidFill>
                        </a:rPr>
                      </a:br>
                      <a:r>
                        <a:rPr lang="en-US" sz="1200" dirty="0" smtClean="0">
                          <a:solidFill>
                            <a:schemeClr val="accent4"/>
                          </a:solidFill>
                        </a:rPr>
                        <a:t>(ClinGen)</a:t>
                      </a:r>
                      <a:endParaRPr lang="en-US" sz="1200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aseline="0" dirty="0" smtClean="0">
                          <a:solidFill>
                            <a:schemeClr val="accent4"/>
                          </a:solidFill>
                        </a:rPr>
                        <a:t>ClinGen curators and domain experts</a:t>
                      </a:r>
                      <a:endParaRPr lang="en-US" sz="1200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 algn="l">
                        <a:buAutoNum type="arabicPeriod"/>
                      </a:pPr>
                      <a:r>
                        <a:rPr lang="en-US" sz="1200" baseline="0" dirty="0" smtClean="0">
                          <a:solidFill>
                            <a:schemeClr val="accent4"/>
                          </a:solidFill>
                        </a:rPr>
                        <a:t>Enable interpretation of genes and variants relevant to a disease</a:t>
                      </a:r>
                    </a:p>
                    <a:p>
                      <a:pPr marL="228600" indent="-228600" algn="l">
                        <a:buAutoNum type="arabicPeriod"/>
                      </a:pPr>
                      <a:r>
                        <a:rPr lang="en-US" sz="1200" baseline="0" dirty="0" smtClean="0">
                          <a:solidFill>
                            <a:schemeClr val="accent4"/>
                          </a:solidFill>
                        </a:rPr>
                        <a:t>Types of Queries?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2290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9945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Variant Interpretation Process Today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027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LDB_figure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"/>
            <a:ext cx="9144000" cy="6705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987284" y="0"/>
            <a:ext cx="415671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818901" y="4151202"/>
            <a:ext cx="2106431" cy="1084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8039" y="6040927"/>
            <a:ext cx="1009245" cy="5266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482661" y="5589233"/>
            <a:ext cx="504623" cy="3742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613084" y="3126396"/>
            <a:ext cx="730436" cy="1084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009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LDB_figure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"/>
            <a:ext cx="914400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071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9945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Proposed Interpretation Process (ClinGen)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909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857</TotalTime>
  <Words>618</Words>
  <Application>Microsoft Macintosh PowerPoint</Application>
  <PresentationFormat>On-screen Show (4:3)</PresentationFormat>
  <Paragraphs>150</Paragraphs>
  <Slides>17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ClinGen ILDB</vt:lpstr>
      <vt:lpstr>ClinGen ILDB  we’re on github …</vt:lpstr>
      <vt:lpstr>ClinGen ILDB  A Working Definition</vt:lpstr>
      <vt:lpstr>ClinGen ILDB  A Working Definition</vt:lpstr>
      <vt:lpstr>PowerPoint Presentation</vt:lpstr>
      <vt:lpstr>Variant Interpretation Process Today</vt:lpstr>
      <vt:lpstr>PowerPoint Presentation</vt:lpstr>
      <vt:lpstr>PowerPoint Presentation</vt:lpstr>
      <vt:lpstr>Proposed Interpretation Process (ClinGen)</vt:lpstr>
      <vt:lpstr>PowerPoint Presentation</vt:lpstr>
      <vt:lpstr>Project timeline</vt:lpstr>
      <vt:lpstr>Project timeline</vt:lpstr>
      <vt:lpstr>ClinGen ILDB  The road ahead</vt:lpstr>
      <vt:lpstr>ClinGen ILDB  Work ahead</vt:lpstr>
      <vt:lpstr>ClinGen ILDB  Work ahead</vt:lpstr>
      <vt:lpstr>ClinGen ILDB  Work ahead</vt:lpstr>
      <vt:lpstr>Open for discussion</vt:lpstr>
    </vt:vector>
  </TitlesOfParts>
  <Company>Stanford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ClinGen ILDB</dc:title>
  <dc:creator>Snehit Prabhu</dc:creator>
  <cp:lastModifiedBy>Snehit Prabhu</cp:lastModifiedBy>
  <cp:revision>95</cp:revision>
  <dcterms:created xsi:type="dcterms:W3CDTF">2015-08-17T01:47:37Z</dcterms:created>
  <dcterms:modified xsi:type="dcterms:W3CDTF">2015-08-17T16:05:11Z</dcterms:modified>
</cp:coreProperties>
</file>

<file path=docProps/thumbnail.jpeg>
</file>